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2D4D020-1241-4479-81A7-A1634EC284B9}">
  <a:tblStyle styleId="{42D4D020-1241-4479-81A7-A1634EC284B9}"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175827bc10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175827bc1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668437" y="515163"/>
            <a:ext cx="1235600" cy="1235600"/>
          </a:xfrm>
          <a:prstGeom prst="rect">
            <a:avLst/>
          </a:prstGeom>
          <a:noFill/>
          <a:ln>
            <a:noFill/>
          </a:ln>
        </p:spPr>
      </p:pic>
      <p:sp>
        <p:nvSpPr>
          <p:cNvPr id="55" name="Google Shape;55;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Encomienda System</a:t>
            </a:r>
            <a:endParaRPr sz="1900">
              <a:latin typeface="Halant"/>
              <a:ea typeface="Halant"/>
              <a:cs typeface="Halant"/>
              <a:sym typeface="Halant"/>
            </a:endParaRPr>
          </a:p>
        </p:txBody>
      </p:sp>
      <p:pic>
        <p:nvPicPr>
          <p:cNvPr id="56" name="Google Shape;56;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 name="Google Shape;58;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9" name="Google Shape;59;p13"/>
          <p:cNvGraphicFramePr/>
          <p:nvPr/>
        </p:nvGraphicFramePr>
        <p:xfrm>
          <a:off x="453738" y="1880288"/>
          <a:ext cx="3000000" cy="3000000"/>
        </p:xfrm>
        <a:graphic>
          <a:graphicData uri="http://schemas.openxmlformats.org/drawingml/2006/table">
            <a:tbl>
              <a:tblPr>
                <a:noFill/>
                <a:tableStyleId>{42D4D020-1241-4479-81A7-A1634EC284B9}</a:tableStyleId>
              </a:tblPr>
              <a:tblGrid>
                <a:gridCol w="4514400"/>
                <a:gridCol w="23505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The encomienda system was a policy used by the Spanish Empire in the Americas. Spanish settlers, or conquistadors, were granted the right to demand labor from Indigenous communities. In exchange, the Spanish were supposed to protect Indigenous peoples and give them the opportunity to convert to Christianity.</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The encomienda system helped turn Spanish soldiers into colonial settlers, but it led to the abuse and mistreatment of Indigenous people. Many suffered greatly due to forced labor and their populations dropped significantly due to harsh conditions and the spread of disease.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The Spanish had two main goals in their colonies: 1) to gather wealth from resources and 2) to convert Indigenous people to Christianity. They used the encomienda system, a medieval Spanish practice, to achieve their objectives. They viewed the relationship between the landowner and laborer as reciprocal and each provided for each other.</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However, in the Americas, it became more like slavery and was used by the Spanish as a reward for their soldiers and explorers. The Spanish conquistador could keep 80% of any wealth they acquired while the remaining 20% was sent back to the Spanish crown.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Though technically not slavery (which was banned by the pope for Indigenous Americans in 1537), the encomienda system was often just as exploitative. Many Spanish conquistadors ignored their the responsibilities and rules of the system created by the monarchy which was thousands of miles away. They ruthlessly exploited both local resources and people for their own personal gain.</a:t>
                      </a:r>
                      <a:endParaRPr sz="1200">
                        <a:solidFill>
                          <a:srgbClr val="333333"/>
                        </a:solidFill>
                        <a:highlight>
                          <a:srgbClr val="FFFFFF"/>
                        </a:highlight>
                        <a:latin typeface="Times New Roman"/>
                        <a:ea typeface="Times New Roman"/>
                        <a:cs typeface="Times New Roman"/>
                        <a:sym typeface="Times New Roman"/>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were the Spanish supposed to provide in exchange for Indigenous labor?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did the encomienda system lead to </a:t>
                      </a:r>
                      <a:r>
                        <a:rPr lang="en" sz="1200">
                          <a:solidFill>
                            <a:schemeClr val="dk1"/>
                          </a:solidFill>
                          <a:latin typeface="Inter"/>
                          <a:ea typeface="Inter"/>
                          <a:cs typeface="Inter"/>
                          <a:sym typeface="Inter"/>
                        </a:rPr>
                        <a:t>suffering</a:t>
                      </a:r>
                      <a:r>
                        <a:rPr lang="en" sz="1200">
                          <a:solidFill>
                            <a:schemeClr val="dk1"/>
                          </a:solidFill>
                          <a:latin typeface="Inter"/>
                          <a:ea typeface="Inter"/>
                          <a:cs typeface="Inter"/>
                          <a:sym typeface="Inter"/>
                        </a:rPr>
                        <a:t> among </a:t>
                      </a:r>
                      <a:r>
                        <a:rPr lang="en" sz="1200">
                          <a:solidFill>
                            <a:schemeClr val="dk1"/>
                          </a:solidFill>
                          <a:latin typeface="Inter"/>
                          <a:ea typeface="Inter"/>
                          <a:cs typeface="Inter"/>
                          <a:sym typeface="Inter"/>
                        </a:rPr>
                        <a:t>Indigenous</a:t>
                      </a:r>
                      <a:r>
                        <a:rPr lang="en" sz="1200">
                          <a:solidFill>
                            <a:schemeClr val="dk1"/>
                          </a:solidFill>
                          <a:latin typeface="Inter"/>
                          <a:ea typeface="Inter"/>
                          <a:cs typeface="Inter"/>
                          <a:sym typeface="Inter"/>
                        </a:rPr>
                        <a:t> people?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were the two main goals of the Spanish in the Americas?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Spanish benefit from the encomienda system?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a:t>
                      </a:r>
                      <a:r>
                        <a:rPr b="1"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Why didn’t the Spanish conquistadors treat the Indigenous people well?</a:t>
                      </a:r>
                      <a:endParaRPr sz="12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60" name="Google Shape;60;p13"/>
          <p:cNvSpPr txBox="1"/>
          <p:nvPr/>
        </p:nvSpPr>
        <p:spPr>
          <a:xfrm>
            <a:off x="1878100" y="515113"/>
            <a:ext cx="5439000" cy="1235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Causation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668437" y="515163"/>
            <a:ext cx="1235600" cy="1235600"/>
          </a:xfrm>
          <a:prstGeom prst="rect">
            <a:avLst/>
          </a:prstGeom>
          <a:noFill/>
          <a:ln>
            <a:noFill/>
          </a:ln>
        </p:spPr>
      </p:pic>
      <p:sp>
        <p:nvSpPr>
          <p:cNvPr id="66" name="Google Shape;66;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The Encomienda System (Exemplar)</a:t>
            </a:r>
            <a:endParaRPr sz="1900">
              <a:latin typeface="Halant"/>
              <a:ea typeface="Halant"/>
              <a:cs typeface="Halant"/>
              <a:sym typeface="Halant"/>
            </a:endParaRPr>
          </a:p>
        </p:txBody>
      </p:sp>
      <p:pic>
        <p:nvPicPr>
          <p:cNvPr id="67" name="Google Shape;67;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 name="Google Shape;6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0" name="Google Shape;70;p14"/>
          <p:cNvGraphicFramePr/>
          <p:nvPr/>
        </p:nvGraphicFramePr>
        <p:xfrm>
          <a:off x="453738" y="1880288"/>
          <a:ext cx="3000000" cy="3000000"/>
        </p:xfrm>
        <a:graphic>
          <a:graphicData uri="http://schemas.openxmlformats.org/drawingml/2006/table">
            <a:tbl>
              <a:tblPr>
                <a:noFill/>
                <a:tableStyleId>{42D4D020-1241-4479-81A7-A1634EC284B9}</a:tableStyleId>
              </a:tblPr>
              <a:tblGrid>
                <a:gridCol w="4514400"/>
                <a:gridCol w="23505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The encomienda system was a policy used by the Spanish Empire in the Americas. Spanish settlers, or conquistadors, were granted the right to demand labor from Indigenous communities. In exchange, the Spanish were supposed to protect Indigenous peoples and give them the opportunity to convert to Christianity. </a:t>
                      </a:r>
                      <a:r>
                        <a:rPr b="1" lang="en" sz="1200">
                          <a:solidFill>
                            <a:schemeClr val="dk1"/>
                          </a:solidFill>
                          <a:highlight>
                            <a:srgbClr val="FFFFFF"/>
                          </a:highlight>
                          <a:latin typeface="Inter"/>
                          <a:ea typeface="Inter"/>
                          <a:cs typeface="Inter"/>
                          <a:sym typeface="Inter"/>
                        </a:rPr>
                        <a:t>(A)</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The encomienda system helped turn Spanish soldiers into colonial settlers, but it led to the abuse and mistreatment of Indigenous people. Many suffered greatly due to forced labor and their populations dropped significantly due to harsh conditions and the spread of disease. </a:t>
                      </a:r>
                      <a:r>
                        <a:rPr b="1" lang="en" sz="1200">
                          <a:solidFill>
                            <a:schemeClr val="dk1"/>
                          </a:solidFill>
                          <a:highlight>
                            <a:srgbClr val="FFFFFF"/>
                          </a:highlight>
                          <a:latin typeface="Inter"/>
                          <a:ea typeface="Inter"/>
                          <a:cs typeface="Inter"/>
                          <a:sym typeface="Inter"/>
                        </a:rPr>
                        <a:t>(B)</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The Spanish had two main goals in their colonies: 1) to gather wealth from resources and 2) to convert Indigenous people to Christianity. </a:t>
                      </a:r>
                      <a:r>
                        <a:rPr b="1" lang="en" sz="1200">
                          <a:solidFill>
                            <a:schemeClr val="dk1"/>
                          </a:solidFill>
                          <a:highlight>
                            <a:srgbClr val="FFFFFF"/>
                          </a:highlight>
                          <a:latin typeface="Inter"/>
                          <a:ea typeface="Inter"/>
                          <a:cs typeface="Inter"/>
                          <a:sym typeface="Inter"/>
                        </a:rPr>
                        <a:t>(C) </a:t>
                      </a:r>
                      <a:r>
                        <a:rPr lang="en" sz="1200">
                          <a:solidFill>
                            <a:schemeClr val="dk1"/>
                          </a:solidFill>
                          <a:highlight>
                            <a:srgbClr val="FFFFFF"/>
                          </a:highlight>
                          <a:latin typeface="Inter"/>
                          <a:ea typeface="Inter"/>
                          <a:cs typeface="Inter"/>
                          <a:sym typeface="Inter"/>
                        </a:rPr>
                        <a:t>They used the encomienda system, a medieval Spanish practice, to achieve their objectives. They viewed the relationship between the landowner and laborer as reciprocal and each provided for each other.</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However, in the Americas, it became more like slavery and was used by the Spanish as a reward for their soldiers and explorers. The Spanish conquistador could keep 80% of any wealth they acquired while the remaining 20% was sent back to the Spanish crown. </a:t>
                      </a:r>
                      <a:r>
                        <a:rPr b="1" lang="en" sz="1200">
                          <a:solidFill>
                            <a:schemeClr val="dk1"/>
                          </a:solidFill>
                          <a:highlight>
                            <a:srgbClr val="FFFFFF"/>
                          </a:highlight>
                          <a:latin typeface="Inter"/>
                          <a:ea typeface="Inter"/>
                          <a:cs typeface="Inter"/>
                          <a:sym typeface="Inter"/>
                        </a:rPr>
                        <a:t>(D)</a:t>
                      </a:r>
                      <a:endParaRPr b="1"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highlight>
                            <a:srgbClr val="FFFFFF"/>
                          </a:highlight>
                          <a:latin typeface="Inter"/>
                          <a:ea typeface="Inter"/>
                          <a:cs typeface="Inter"/>
                          <a:sym typeface="Inter"/>
                        </a:rPr>
                        <a:t>Though technically not slavery (which was banned by the pope for Indigenous Americans in 1537), the encomienda system was often just as exploitative. Many Spanish conquistadors ignored their the responsibilities and rules of the system created by the monarchy which was thousands of miles away. They ruthlessly exploited both local resources and people for their own personal gain.</a:t>
                      </a:r>
                      <a:endParaRPr sz="1200">
                        <a:solidFill>
                          <a:srgbClr val="333333"/>
                        </a:solidFill>
                        <a:highlight>
                          <a:srgbClr val="FFFFFF"/>
                        </a:highlight>
                        <a:latin typeface="Times New Roman"/>
                        <a:ea typeface="Times New Roman"/>
                        <a:cs typeface="Times New Roman"/>
                        <a:sym typeface="Times New Roman"/>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were the Spanish supposed to provide in exchange for Indigenous labor?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Protection and an opportunity to convert to Christianity</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Why did the encomienda system lead to suffering among Indigenous people?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They faced harsh treatment, forced labor, and diseases.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were the two main goals of the Spanish in the Americas?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1) Gather wealth and 2) convert Indigenous peoples to Christianity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How did the Spanish benefit from the encomienda system?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They received 20% of the wealth acquired through the encomienda system.</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Why didn’t the Spanish conquistadors treat the Indigenous people well?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were not supervised as the monarch was very far away and they wanted personal gain.</a:t>
                      </a:r>
                      <a:endParaRPr sz="1200">
                        <a:solidFill>
                          <a:schemeClr val="dk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1" name="Google Shape;71;p14"/>
          <p:cNvSpPr txBox="1"/>
          <p:nvPr/>
        </p:nvSpPr>
        <p:spPr>
          <a:xfrm>
            <a:off x="1878100" y="515113"/>
            <a:ext cx="5439000" cy="1235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Causation</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